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412" r:id="rId3"/>
    <p:sldId id="303" r:id="rId4"/>
    <p:sldId id="413" r:id="rId5"/>
    <p:sldId id="324" r:id="rId6"/>
    <p:sldId id="414" r:id="rId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12 Elipse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13 Elipse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141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451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13 Elipse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14 Elipse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221216" y="3009903"/>
            <a:ext cx="609600" cy="441325"/>
          </a:xfrm>
        </p:spPr>
        <p:txBody>
          <a:bodyPr/>
          <a:lstStyle/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3"/>
            <a:ext cx="1930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1594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5584" y="1026374"/>
            <a:ext cx="609600" cy="441325"/>
          </a:xfrm>
        </p:spPr>
        <p:txBody>
          <a:bodyPr/>
          <a:lstStyle/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98286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9" y="2743200"/>
            <a:ext cx="8640233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9 Elipse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Elipse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8444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6084109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45970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10 Rectángulo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8" y="1524001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2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s-CO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26 Elipse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418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387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022"/>
            <a:ext cx="609600" cy="441325"/>
          </a:xfrm>
        </p:spPr>
        <p:txBody>
          <a:bodyPr/>
          <a:lstStyle/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407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038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3" name="12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2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Elipse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5472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7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11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12 Elipse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/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363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2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1EB505A-400C-4360-BB2A-7FE5377C82BC}" type="datetimeFigureOut">
              <a:rPr lang="es-CO" smtClean="0"/>
              <a:pPr/>
              <a:t>11/06/2025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CO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11 Elipse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14 Elipse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40176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722F46-C2D3-4B08-9BDB-4BD5DF804801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201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647728" y="1458439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39639D">
                    <a:lumMod val="75000"/>
                  </a:srgbClr>
                </a:solidFill>
                <a:latin typeface="Georgia"/>
              </a:rPr>
              <a:t>1.1. DESEMPEÑO DE PROCESOS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152400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1524002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1 Marcador de contenido"/>
          <p:cNvSpPr>
            <a:spLocks noGrp="1"/>
          </p:cNvSpPr>
          <p:nvPr>
            <p:ph idx="1"/>
          </p:nvPr>
        </p:nvSpPr>
        <p:spPr>
          <a:xfrm>
            <a:off x="2103802" y="2224610"/>
            <a:ext cx="7408333" cy="3024336"/>
          </a:xfrm>
        </p:spPr>
        <p:txBody>
          <a:bodyPr>
            <a:noAutofit/>
          </a:bodyPr>
          <a:lstStyle/>
          <a:p>
            <a:pPr algn="just"/>
            <a:r>
              <a:rPr lang="es-ES_tradnl" sz="1600" dirty="0">
                <a:latin typeface="Arial" panose="020B0604020202020204" pitchFamily="34" charset="0"/>
                <a:ea typeface="Times New Roman" panose="02020603050405020304" pitchFamily="18" charset="0"/>
              </a:rPr>
              <a:t>El Programa de Bienestar Social cuenta con 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las siguientes actividades:</a:t>
            </a:r>
          </a:p>
          <a:p>
            <a:pPr algn="just"/>
            <a:endParaRPr lang="es-CO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El plan de bienestar social/ laboral esta orientado a contribuir al equilibrio entre la vida personal, familiar y laboral frente a un trabajo eficiente y eficaz.</a:t>
            </a:r>
          </a:p>
          <a:p>
            <a:pPr marL="0" indent="0" algn="just">
              <a:buNone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Dicho plan esta definido por programas que tienen como finalidad crear, mantener y mejorar las condiciones que favorezcan el desarrollo integral de los colaboradores de la empresa, así como el mejoramiento de su calidad de vida elevando los niveles de satisfacción e identificación con el servicio.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+mj-lt"/>
              <a:buAutoNum type="arabicPeriod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919536" y="1916834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C00000"/>
                </a:solidFill>
                <a:latin typeface="Georgia"/>
              </a:rPr>
              <a:t> 1.3.1.  Programa de bienestar social</a:t>
            </a:r>
          </a:p>
        </p:txBody>
      </p:sp>
      <p:pic>
        <p:nvPicPr>
          <p:cNvPr id="11" name="1 Imagen" descr="Y:\TRANSMAR´S LTDA\LOGOTIPOS MARITIMOS ARBOLEDA\2014\2.LOGO SIN NIT\MARITIMOS ARBOLEDA   DISEÑO DE LITOGUIA.png">
            <a:extLst>
              <a:ext uri="{FF2B5EF4-FFF2-40B4-BE49-F238E27FC236}">
                <a16:creationId xmlns:a16="http://schemas.microsoft.com/office/drawing/2014/main" id="{A9440597-FBBB-415D-BE1A-7681B58EB8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6905"/>
            <a:ext cx="3190128" cy="108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4F6B61-B86A-3ED0-DC2C-139AD0007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2528107"/>
            <a:ext cx="4824536" cy="2917653"/>
          </a:xfrm>
          <a:prstGeom prst="rect">
            <a:avLst/>
          </a:prstGeom>
        </p:spPr>
      </p:pic>
      <p:sp>
        <p:nvSpPr>
          <p:cNvPr id="3" name="8 CuadroTexto">
            <a:extLst>
              <a:ext uri="{FF2B5EF4-FFF2-40B4-BE49-F238E27FC236}">
                <a16:creationId xmlns:a16="http://schemas.microsoft.com/office/drawing/2014/main" id="{6858F8E5-4277-D38B-17F9-96B19C7C1A2B}"/>
              </a:ext>
            </a:extLst>
          </p:cNvPr>
          <p:cNvSpPr txBox="1"/>
          <p:nvPr/>
        </p:nvSpPr>
        <p:spPr>
          <a:xfrm>
            <a:off x="1941974" y="1704930"/>
            <a:ext cx="3510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CO" sz="1350" dirty="0">
                <a:solidFill>
                  <a:srgbClr val="0070C0"/>
                </a:solidFill>
                <a:latin typeface="Georgia"/>
              </a:rPr>
              <a:t>1.3. GESTION HUMANA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7388535-2A19-5B8E-5B27-6623C9BA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988" y="296389"/>
            <a:ext cx="4008204" cy="672108"/>
          </a:xfrm>
        </p:spPr>
        <p:txBody>
          <a:bodyPr>
            <a:normAutofit fontScale="90000"/>
          </a:bodyPr>
          <a:lstStyle/>
          <a:p>
            <a:r>
              <a:rPr lang="es-CO" sz="1500" dirty="0"/>
              <a:t>INFORME DE GESTION GERENCIAL</a:t>
            </a:r>
            <a:br>
              <a:rPr lang="es-CO" sz="1500" dirty="0"/>
            </a:br>
            <a:r>
              <a:rPr lang="es-CO" sz="1500" dirty="0"/>
              <a:t>Ener0-Diciembre de 2024</a:t>
            </a:r>
            <a:br>
              <a:rPr lang="es-CO" sz="1500" dirty="0"/>
            </a:b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33686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5DC8E9-6D71-0DD5-7D1C-1B236225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477" y="1388770"/>
            <a:ext cx="3003319" cy="33100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FB7DAE-9513-CE4C-BF88-28DC4123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3665525"/>
            <a:ext cx="1872208" cy="26484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2DA27C-076B-7DDC-7F16-58273F51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3666439"/>
            <a:ext cx="1931748" cy="2647494"/>
          </a:xfrm>
          <a:prstGeom prst="rect">
            <a:avLst/>
          </a:prstGeom>
        </p:spPr>
      </p:pic>
      <p:pic>
        <p:nvPicPr>
          <p:cNvPr id="1026" name="Imagen 5">
            <a:extLst>
              <a:ext uri="{FF2B5EF4-FFF2-40B4-BE49-F238E27FC236}">
                <a16:creationId xmlns:a16="http://schemas.microsoft.com/office/drawing/2014/main" id="{11261D19-76E3-652F-6897-5EB1C668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43" y="1513134"/>
            <a:ext cx="2070729" cy="192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Y:\TRANSMAR´S LTDA\LOGOTIPOS MARITIMOS ARBOLEDA\2014\2.LOGO SIN NIT\MARITIMOS ARBOLEDA   DISEÑO DE LITOGUIA.png">
            <a:extLst>
              <a:ext uri="{FF2B5EF4-FFF2-40B4-BE49-F238E27FC236}">
                <a16:creationId xmlns:a16="http://schemas.microsoft.com/office/drawing/2014/main" id="{5A6E644A-D420-2B64-5A4D-4A1A8E80BF9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6905"/>
            <a:ext cx="3190128" cy="10840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A1D55859-9755-D180-832F-A627D4EB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988" y="296389"/>
            <a:ext cx="4008204" cy="672108"/>
          </a:xfrm>
        </p:spPr>
        <p:txBody>
          <a:bodyPr>
            <a:normAutofit fontScale="90000"/>
          </a:bodyPr>
          <a:lstStyle/>
          <a:p>
            <a:r>
              <a:rPr lang="es-CO" sz="1500" dirty="0"/>
              <a:t>INFORME DE GESTION GERENCIAL</a:t>
            </a:r>
            <a:br>
              <a:rPr lang="es-CO" sz="1500" dirty="0"/>
            </a:br>
            <a:r>
              <a:rPr lang="es-CO" sz="1500" dirty="0"/>
              <a:t>Ener0-Diciembre de 2024</a:t>
            </a:r>
            <a:br>
              <a:rPr lang="es-CO" sz="1500" dirty="0"/>
            </a:b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7832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7BD8E7-E0EC-8CE8-DA21-753F8AC80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92" y="1441808"/>
            <a:ext cx="3296110" cy="323895"/>
          </a:xfrm>
          <a:prstGeom prst="rect">
            <a:avLst/>
          </a:prstGeom>
        </p:spPr>
      </p:pic>
      <p:pic>
        <p:nvPicPr>
          <p:cNvPr id="5" name="Imagen 4" descr="Un grupo de personas en un evento&#10;&#10;Descripción generada automáticamente con confianza media">
            <a:extLst>
              <a:ext uri="{FF2B5EF4-FFF2-40B4-BE49-F238E27FC236}">
                <a16:creationId xmlns:a16="http://schemas.microsoft.com/office/drawing/2014/main" id="{837E29F0-2369-27F2-AD11-D824C8BA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438" y="1765703"/>
            <a:ext cx="2418080" cy="1454785"/>
          </a:xfrm>
          <a:prstGeom prst="rect">
            <a:avLst/>
          </a:prstGeom>
        </p:spPr>
      </p:pic>
      <p:pic>
        <p:nvPicPr>
          <p:cNvPr id="7" name="Imagen 6" descr="Un grupo de personas alrededor de una mesa&#10;&#10;Descripción generada automáticamente">
            <a:extLst>
              <a:ext uri="{FF2B5EF4-FFF2-40B4-BE49-F238E27FC236}">
                <a16:creationId xmlns:a16="http://schemas.microsoft.com/office/drawing/2014/main" id="{F5266FDA-12A5-9FB8-4B07-BF772FC86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454" y="3282616"/>
            <a:ext cx="2892425" cy="1430655"/>
          </a:xfrm>
          <a:prstGeom prst="rect">
            <a:avLst/>
          </a:prstGeom>
        </p:spPr>
      </p:pic>
      <p:sp>
        <p:nvSpPr>
          <p:cNvPr id="9" name="Cuadro de texto 2">
            <a:extLst>
              <a:ext uri="{FF2B5EF4-FFF2-40B4-BE49-F238E27FC236}">
                <a16:creationId xmlns:a16="http://schemas.microsoft.com/office/drawing/2014/main" id="{62C2A29E-1EA3-295E-9E6F-1B10B6197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72" y="1452152"/>
            <a:ext cx="3276600" cy="295275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s-CO" sz="1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Día de la Familia – Primer semestre</a:t>
            </a:r>
            <a:r>
              <a:rPr lang="es-CO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CO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04E959-542A-39A0-8F8A-0B5AD9D48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919" y="1966296"/>
            <a:ext cx="2493645" cy="1844675"/>
          </a:xfrm>
          <a:prstGeom prst="rect">
            <a:avLst/>
          </a:prstGeom>
        </p:spPr>
      </p:pic>
      <p:pic>
        <p:nvPicPr>
          <p:cNvPr id="11" name="Imagen 10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210721A6-6C03-9BBA-84A7-B2EDB68AC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128" y="1861461"/>
            <a:ext cx="2464435" cy="1844675"/>
          </a:xfrm>
          <a:prstGeom prst="rect">
            <a:avLst/>
          </a:prstGeom>
        </p:spPr>
      </p:pic>
      <p:pic>
        <p:nvPicPr>
          <p:cNvPr id="13" name="Imagen 12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83C84D23-14F3-4E46-3091-B19328B0A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918" y="4149080"/>
            <a:ext cx="2178004" cy="1844676"/>
          </a:xfrm>
          <a:prstGeom prst="rect">
            <a:avLst/>
          </a:prstGeom>
        </p:spPr>
      </p:pic>
      <p:pic>
        <p:nvPicPr>
          <p:cNvPr id="15" name="Imagen 14" descr="Un grupo de personas disfrazadas posando&#10;&#10;Descripción generada automáticamente con confianza media">
            <a:extLst>
              <a:ext uri="{FF2B5EF4-FFF2-40B4-BE49-F238E27FC236}">
                <a16:creationId xmlns:a16="http://schemas.microsoft.com/office/drawing/2014/main" id="{F25FE35A-E6DC-86F7-19A1-9338E08BD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514" y="4293096"/>
            <a:ext cx="1523782" cy="1316082"/>
          </a:xfrm>
          <a:prstGeom prst="rect">
            <a:avLst/>
          </a:prstGeom>
        </p:spPr>
      </p:pic>
      <p:pic>
        <p:nvPicPr>
          <p:cNvPr id="16" name="Imagen 15" descr="Un grupo de niños&#10;&#10;Descripción generada automáticamente con confianza media">
            <a:extLst>
              <a:ext uri="{FF2B5EF4-FFF2-40B4-BE49-F238E27FC236}">
                <a16:creationId xmlns:a16="http://schemas.microsoft.com/office/drawing/2014/main" id="{6E3EBD08-E329-B4A6-F669-28591B492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3345" y="3810971"/>
            <a:ext cx="1601760" cy="14767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A892F8-E0CF-CD07-991C-3FFAFB79BA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09" y="4775398"/>
            <a:ext cx="1979712" cy="1484784"/>
          </a:xfrm>
          <a:prstGeom prst="rect">
            <a:avLst/>
          </a:prstGeom>
        </p:spPr>
      </p:pic>
      <p:pic>
        <p:nvPicPr>
          <p:cNvPr id="12" name="1 Imagen" descr="Y:\TRANSMAR´S LTDA\LOGOTIPOS MARITIMOS ARBOLEDA\2014\2.LOGO SIN NIT\MARITIMOS ARBOLEDA   DISEÑO DE LITOGUIA.png">
            <a:extLst>
              <a:ext uri="{FF2B5EF4-FFF2-40B4-BE49-F238E27FC236}">
                <a16:creationId xmlns:a16="http://schemas.microsoft.com/office/drawing/2014/main" id="{A723199F-3C22-AC2F-F298-606505DEC6FF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6905"/>
            <a:ext cx="3190128" cy="108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id="{EB903CE0-A281-62D5-0E17-9CD968FB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988" y="296389"/>
            <a:ext cx="4008204" cy="672108"/>
          </a:xfrm>
        </p:spPr>
        <p:txBody>
          <a:bodyPr>
            <a:normAutofit fontScale="90000"/>
          </a:bodyPr>
          <a:lstStyle/>
          <a:p>
            <a:r>
              <a:rPr lang="es-CO" sz="1500" dirty="0"/>
              <a:t>INFORME DE GESTION GERENCIAL</a:t>
            </a:r>
            <a:br>
              <a:rPr lang="es-CO" sz="1500" dirty="0"/>
            </a:br>
            <a:r>
              <a:rPr lang="es-CO" sz="1500" dirty="0"/>
              <a:t>Ener0-Diciembre de 2024</a:t>
            </a:r>
            <a:br>
              <a:rPr lang="es-CO" sz="1500" dirty="0"/>
            </a:b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110030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0AD8-F218-D99E-CB84-3F811B30B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06D93E9-9428-14BC-427C-D23FB0508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458774"/>
            <a:ext cx="3897619" cy="4320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06B5A4-8D12-3F3B-7B30-69EB0FA39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988839"/>
            <a:ext cx="1080120" cy="20158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FFA597-18CC-B3CF-CEC0-7B9D46B53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500" y="3486458"/>
            <a:ext cx="1304113" cy="23877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F23629-F0B7-3D06-C1D8-66894AB99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864" y="2132857"/>
            <a:ext cx="1112846" cy="20158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3925A8-1D2D-8E4D-80E8-80481431B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810" y="3486458"/>
            <a:ext cx="1026302" cy="23877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AC9CA1-464A-33A0-1A55-96DFC4A2B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549" y="1760973"/>
            <a:ext cx="1309973" cy="23877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1305FAA-B405-A43B-FDA6-A415D5BDC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8720" y="3424638"/>
            <a:ext cx="1272674" cy="2387724"/>
          </a:xfrm>
          <a:prstGeom prst="rect">
            <a:avLst/>
          </a:prstGeom>
        </p:spPr>
      </p:pic>
      <p:pic>
        <p:nvPicPr>
          <p:cNvPr id="10" name="1 Imagen" descr="Y:\TRANSMAR´S LTDA\LOGOTIPOS MARITIMOS ARBOLEDA\2014\2.LOGO SIN NIT\MARITIMOS ARBOLEDA   DISEÑO DE LITOGUIA.png">
            <a:extLst>
              <a:ext uri="{FF2B5EF4-FFF2-40B4-BE49-F238E27FC236}">
                <a16:creationId xmlns:a16="http://schemas.microsoft.com/office/drawing/2014/main" id="{C07321CF-C42D-18F3-7532-84BD7ECF6BC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6905"/>
            <a:ext cx="3190128" cy="108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D4AEECE4-27EE-F72A-8533-CAD9D60D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988" y="296389"/>
            <a:ext cx="4008204" cy="672108"/>
          </a:xfrm>
        </p:spPr>
        <p:txBody>
          <a:bodyPr>
            <a:normAutofit fontScale="90000"/>
          </a:bodyPr>
          <a:lstStyle/>
          <a:p>
            <a:r>
              <a:rPr lang="es-CO" sz="1500" dirty="0"/>
              <a:t>INFORME DE GESTION GERENCIAL</a:t>
            </a:r>
            <a:br>
              <a:rPr lang="es-CO" sz="1500" dirty="0"/>
            </a:br>
            <a:r>
              <a:rPr lang="es-CO" sz="1500" dirty="0"/>
              <a:t>Ener0-Diciembre de 2024</a:t>
            </a:r>
            <a:br>
              <a:rPr lang="es-CO" sz="1500" dirty="0"/>
            </a:b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333615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BB637-378D-5767-48EF-8904EBF7B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 de texto 2">
            <a:extLst>
              <a:ext uri="{FF2B5EF4-FFF2-40B4-BE49-F238E27FC236}">
                <a16:creationId xmlns:a16="http://schemas.microsoft.com/office/drawing/2014/main" id="{8C9D0420-68B1-9B95-FEC3-3361E1D95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1484785"/>
            <a:ext cx="3276600" cy="295275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s-CO" sz="1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Día de la Familia – Segundo semestre</a:t>
            </a:r>
            <a:r>
              <a:rPr lang="es-CO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CO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374E4D-FD48-68D5-0DD2-22AC66EA3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56" y="4072332"/>
            <a:ext cx="2218393" cy="16637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6AED1A-72DF-C559-80F9-29F758302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017147"/>
            <a:ext cx="2218920" cy="16637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6727E7-8D8D-1F48-1DBA-622700BD9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52612"/>
            <a:ext cx="2448666" cy="1836500"/>
          </a:xfrm>
          <a:prstGeom prst="rect">
            <a:avLst/>
          </a:prstGeom>
        </p:spPr>
      </p:pic>
      <p:sp>
        <p:nvSpPr>
          <p:cNvPr id="10" name="Cuadro de texto 2">
            <a:extLst>
              <a:ext uri="{FF2B5EF4-FFF2-40B4-BE49-F238E27FC236}">
                <a16:creationId xmlns:a16="http://schemas.microsoft.com/office/drawing/2014/main" id="{1F158820-86DF-8750-350A-7238CC602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0" y="1526579"/>
            <a:ext cx="3276600" cy="295275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s-CO" sz="1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Desayuno Acción de gracias</a:t>
            </a:r>
            <a:endParaRPr lang="es-CO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61524A-1C5B-E970-4EDC-6BE0898CE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96" y="2132857"/>
            <a:ext cx="2303047" cy="172715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E76BC9-CBDC-D6CB-7D40-448800EFF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29" y="1965654"/>
            <a:ext cx="2146953" cy="161021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10F3DC3-C58F-F693-B685-82B53CCA2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368" y="3858938"/>
            <a:ext cx="2627784" cy="1970838"/>
          </a:xfrm>
          <a:prstGeom prst="rect">
            <a:avLst/>
          </a:prstGeom>
        </p:spPr>
      </p:pic>
      <p:pic>
        <p:nvPicPr>
          <p:cNvPr id="8" name="1 Imagen" descr="Y:\TRANSMAR´S LTDA\LOGOTIPOS MARITIMOS ARBOLEDA\2014\2.LOGO SIN NIT\MARITIMOS ARBOLEDA   DISEÑO DE LITOGUIA.png">
            <a:extLst>
              <a:ext uri="{FF2B5EF4-FFF2-40B4-BE49-F238E27FC236}">
                <a16:creationId xmlns:a16="http://schemas.microsoft.com/office/drawing/2014/main" id="{C765CD68-B22D-639B-8FE3-CA280602FF0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6905"/>
            <a:ext cx="3190128" cy="108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35C73771-43D6-3D35-9BA2-748097E0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988" y="296389"/>
            <a:ext cx="4008204" cy="672108"/>
          </a:xfrm>
        </p:spPr>
        <p:txBody>
          <a:bodyPr>
            <a:normAutofit fontScale="90000"/>
          </a:bodyPr>
          <a:lstStyle/>
          <a:p>
            <a:r>
              <a:rPr lang="es-CO" sz="1500" dirty="0"/>
              <a:t>INFORME DE GESTION GERENCIAL</a:t>
            </a:r>
            <a:br>
              <a:rPr lang="es-CO" sz="1500" dirty="0"/>
            </a:br>
            <a:r>
              <a:rPr lang="es-CO" sz="1500" dirty="0"/>
              <a:t>Ener0-Diciembre de 2024</a:t>
            </a:r>
            <a:br>
              <a:rPr lang="es-CO" sz="1500" dirty="0"/>
            </a:b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1366300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2">
            <a:extLst>
              <a:ext uri="{FF2B5EF4-FFF2-40B4-BE49-F238E27FC236}">
                <a16:creationId xmlns:a16="http://schemas.microsoft.com/office/drawing/2014/main" id="{B7B37287-D523-DB61-6958-BB51EAAB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1484784"/>
            <a:ext cx="3276600" cy="295275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s-CO" sz="1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Valores corporativos</a:t>
            </a:r>
            <a:endParaRPr lang="es-CO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adro de texto 2">
            <a:extLst>
              <a:ext uri="{FF2B5EF4-FFF2-40B4-BE49-F238E27FC236}">
                <a16:creationId xmlns:a16="http://schemas.microsoft.com/office/drawing/2014/main" id="{8F0CDD0F-12BB-1CB1-5D6D-CA2769946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866" y="1484784"/>
            <a:ext cx="3276600" cy="295275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s-CO" sz="1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Entrega de bonos</a:t>
            </a:r>
            <a:endParaRPr lang="es-CO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5AC37B9-EE02-192C-CF0E-62E21B6B6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1" y="1916833"/>
            <a:ext cx="1347614" cy="17968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7AFF69F-833F-213A-DDCD-4F5B4FF04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1" y="3850426"/>
            <a:ext cx="1347614" cy="17968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B489A3D-A788-9588-B10F-1F50DCF1B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844825"/>
            <a:ext cx="1347614" cy="17968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8080373-74D1-8BE1-98E6-CA32283A5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08446"/>
            <a:ext cx="1347614" cy="17968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5FE1FA-106C-EAA3-2772-D2F1AC406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88" y="1914600"/>
            <a:ext cx="1350964" cy="18012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CB947EC-EA9B-B74F-8B0A-EDA268A22B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55" y="3845960"/>
            <a:ext cx="1350964" cy="180128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957391F-520A-5B4B-F7A1-80576C707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1" y="1821938"/>
            <a:ext cx="1117467" cy="198660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9A0EF75-4DC3-6D9E-1846-4BFABC09F5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3894046"/>
            <a:ext cx="1075061" cy="19112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CA1AAAE-647A-4A5F-3648-B6DA602E14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14" y="1820092"/>
            <a:ext cx="1117467" cy="198660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1CFC374-9EFA-3C29-7223-80AE8557D7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92" y="3894045"/>
            <a:ext cx="1075061" cy="191121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B276005-56A7-5553-0661-E148E14310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636" y="1895480"/>
            <a:ext cx="1075061" cy="191122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4F105B0-F009-9120-3D15-A63C300745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51" y="3922123"/>
            <a:ext cx="1084845" cy="1929551"/>
          </a:xfrm>
          <a:prstGeom prst="rect">
            <a:avLst/>
          </a:prstGeom>
        </p:spPr>
      </p:pic>
      <p:pic>
        <p:nvPicPr>
          <p:cNvPr id="8" name="1 Imagen" descr="Y:\TRANSMAR´S LTDA\LOGOTIPOS MARITIMOS ARBOLEDA\2014\2.LOGO SIN NIT\MARITIMOS ARBOLEDA   DISEÑO DE LITOGUIA.png">
            <a:extLst>
              <a:ext uri="{FF2B5EF4-FFF2-40B4-BE49-F238E27FC236}">
                <a16:creationId xmlns:a16="http://schemas.microsoft.com/office/drawing/2014/main" id="{79943F56-6F08-DB75-484F-4B12A261CF90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6905"/>
            <a:ext cx="3190128" cy="108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EE861260-8342-F9AB-C5A9-998E2B46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988" y="296389"/>
            <a:ext cx="4008204" cy="672108"/>
          </a:xfrm>
        </p:spPr>
        <p:txBody>
          <a:bodyPr>
            <a:normAutofit fontScale="90000"/>
          </a:bodyPr>
          <a:lstStyle/>
          <a:p>
            <a:r>
              <a:rPr lang="es-CO" sz="1500" dirty="0"/>
              <a:t>INFORME DE GESTION GERENCIAL</a:t>
            </a:r>
            <a:br>
              <a:rPr lang="es-CO" sz="1500" dirty="0"/>
            </a:br>
            <a:r>
              <a:rPr lang="es-CO" sz="1500" dirty="0"/>
              <a:t>Ener0-Diciembre de 2024</a:t>
            </a:r>
            <a:br>
              <a:rPr lang="es-CO" sz="1500" dirty="0"/>
            </a:b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22448371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184</Words>
  <Application>Microsoft Office PowerPoint</Application>
  <PresentationFormat>Panorámica</PresentationFormat>
  <Paragraphs>27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Georgia</vt:lpstr>
      <vt:lpstr>Times New Roman</vt:lpstr>
      <vt:lpstr>Wingdings</vt:lpstr>
      <vt:lpstr>Wingdings 2</vt:lpstr>
      <vt:lpstr>Civil</vt:lpstr>
      <vt:lpstr>INFORME DE GESTION GERENCIAL Ener0-Diciembre de 2024 </vt:lpstr>
      <vt:lpstr>INFORME DE GESTION GERENCIAL Ener0-Diciembre de 2024 </vt:lpstr>
      <vt:lpstr>INFORME DE GESTION GERENCIAL Ener0-Diciembre de 2024 </vt:lpstr>
      <vt:lpstr>INFORME DE GESTION GERENCIAL Ener0-Diciembre de 2024 </vt:lpstr>
      <vt:lpstr>INFORME DE GESTION GERENCIAL Ener0-Diciembre de 2024 </vt:lpstr>
      <vt:lpstr>INFORME DE GESTION GERENCIAL Ener0-Diciembre de 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GESTION GERENCIAL Ener0-Diciembre de 2024 </dc:title>
  <dc:creator>Direccion Administrativa</dc:creator>
  <cp:lastModifiedBy>Direccion Administrativa</cp:lastModifiedBy>
  <cp:revision>1</cp:revision>
  <dcterms:created xsi:type="dcterms:W3CDTF">2025-06-11T21:20:01Z</dcterms:created>
  <dcterms:modified xsi:type="dcterms:W3CDTF">2025-06-11T21:21:31Z</dcterms:modified>
</cp:coreProperties>
</file>